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53"/>
  </p:notesMasterIdLst>
  <p:handoutMasterIdLst>
    <p:handoutMasterId r:id="rId54"/>
  </p:handoutMasterIdLst>
  <p:sldIdLst>
    <p:sldId id="290" r:id="rId5"/>
    <p:sldId id="291" r:id="rId6"/>
    <p:sldId id="297" r:id="rId7"/>
    <p:sldId id="298" r:id="rId8"/>
    <p:sldId id="273" r:id="rId9"/>
    <p:sldId id="276" r:id="rId10"/>
    <p:sldId id="299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6" r:id="rId25"/>
    <p:sldId id="315" r:id="rId26"/>
    <p:sldId id="317" r:id="rId27"/>
    <p:sldId id="318" r:id="rId28"/>
    <p:sldId id="324" r:id="rId29"/>
    <p:sldId id="319" r:id="rId30"/>
    <p:sldId id="323" r:id="rId31"/>
    <p:sldId id="322" r:id="rId32"/>
    <p:sldId id="325" r:id="rId33"/>
    <p:sldId id="321" r:id="rId34"/>
    <p:sldId id="320" r:id="rId35"/>
    <p:sldId id="326" r:id="rId36"/>
    <p:sldId id="327" r:id="rId37"/>
    <p:sldId id="328" r:id="rId38"/>
    <p:sldId id="340" r:id="rId39"/>
    <p:sldId id="339" r:id="rId40"/>
    <p:sldId id="341" r:id="rId41"/>
    <p:sldId id="342" r:id="rId42"/>
    <p:sldId id="343" r:id="rId43"/>
    <p:sldId id="334" r:id="rId44"/>
    <p:sldId id="333" r:id="rId45"/>
    <p:sldId id="332" r:id="rId46"/>
    <p:sldId id="331" r:id="rId47"/>
    <p:sldId id="329" r:id="rId48"/>
    <p:sldId id="330" r:id="rId49"/>
    <p:sldId id="344" r:id="rId50"/>
    <p:sldId id="346" r:id="rId51"/>
    <p:sldId id="289" r:id="rId5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만든 이" initials="오전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5602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rtl="0">
            <a:lnSpc>
              <a:spcPct val="80000"/>
            </a:lnSpc>
          </a:pPr>
          <a:r>
            <a:rPr lang="ko-KR" altLang="en-US" sz="2100" b="1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rPr>
            <a:t>사용자 공부시간 기록</a:t>
          </a:r>
        </a:p>
        <a:p>
          <a:pPr rtl="0">
            <a:lnSpc>
              <a:spcPct val="80000"/>
            </a:lnSpc>
          </a:pPr>
          <a:r>
            <a:rPr lang="ko-KR" altLang="en-US" sz="18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사용자의 공부시작과 종료시간을 기록한다</a:t>
          </a:r>
          <a:r>
            <a:rPr lang="en-US" altLang="ko-KR" sz="18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gm:t>
    </dgm:pt>
    <dgm:pt modelId="{75374347-884B-4721-8CFF-DF080F5B1C79}" type="parTrans" cxnId="{B3F19EC2-A372-4EC3-BFE0-C62FFDFE3DF6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C99EBBB1-E916-471C-83C9-ABE85B42AC26}" type="sibTrans" cxnId="{B3F19EC2-A372-4EC3-BFE0-C62FFDFE3DF6}">
      <dgm:prSet phldrT="1" phldr="0"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검색 기능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원하는 사이트에서의 검색을 바로 할 수 있다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gm:t>
    </dgm:pt>
    <dgm:pt modelId="{CD7328D6-9FAE-4506-9BDB-E06A571EC1D4}" type="parTrans" cxnId="{914FACD2-336A-4471-9E99-312B3F8EAB04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6BD5265A-8333-420D-BDB2-65F10B3EBD76}" type="sibTrans" cxnId="{914FACD2-336A-4471-9E99-312B3F8EAB04}">
      <dgm:prSet phldrT="2" phldr="0"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자주 사용 프로그램 바로가기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자주 사용하는 프로그램을 바로 실행할 수 있다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gm:t>
    </dgm:pt>
    <dgm:pt modelId="{F549A0EB-6BE9-4749-8336-B02A279AE302}" type="parTrans" cxnId="{FC7721F0-429B-4CE7-BE98-C2F3C41FE9C7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A8E2FA08-4DD4-4654-A85D-9A99162D6201}" type="sibTrans" cxnId="{FC7721F0-429B-4CE7-BE98-C2F3C41FE9C7}">
      <dgm:prSet phldrT="3" phldr="0"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화면 캡쳐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 err="1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캡쳐하고</a:t>
          </a: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 싶은 화면을 지정하여 </a:t>
          </a:r>
          <a:r>
            <a:rPr lang="ko-KR" altLang="en-US" sz="1800" kern="1200" noProof="0" dirty="0" err="1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캡쳐한다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gm:t>
    </dgm:pt>
    <dgm:pt modelId="{790C446F-6917-41E7-BE01-7AFE2676D505}" type="parTrans" cxnId="{B07163E8-ADEC-492A-8F07-7E5786AB23AE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2804F27C-9BA9-4D07-AB02-74BE7DFA2C0E}" type="sibTrans" cxnId="{B07163E8-ADEC-492A-8F07-7E5786AB23AE}">
      <dgm:prSet phldrT="4" phldr="0"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이미지 자르기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이미지를 불러와 원하는 부분을 지정하여 잘라낸다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 </a:t>
          </a:r>
        </a:p>
      </dgm:t>
    </dgm:pt>
    <dgm:pt modelId="{E6C6DF88-9436-40D7-BA84-18FE896A6151}" type="parTrans" cxnId="{14D43B81-F92D-4CD8-9D1E-78CBF092C750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4E39967D-43EF-4F15-814A-2F491D900D43}" type="sibTrans" cxnId="{14D43B81-F92D-4CD8-9D1E-78CBF092C750}">
      <dgm:prSet phldrT="5" phldr="0"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5" custScaleX="115064" custLinFactNeighborX="976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5" custScaleX="115064" custLinFactNeighborX="976">
        <dgm:presLayoutVars>
          <dgm:bulletEnabled val="1"/>
        </dgm:presLayoutVars>
      </dgm:prSet>
      <dgm:spPr/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5" custScaleX="115064" custLinFactNeighborX="976">
        <dgm:presLayoutVars>
          <dgm:bulletEnabled val="1"/>
        </dgm:presLayoutVars>
      </dgm:prSet>
      <dgm:spPr/>
    </dgm:pt>
  </dgm:ptLst>
  <dgm:cxnLst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rtl="0">
            <a:lnSpc>
              <a:spcPct val="80000"/>
            </a:lnSpc>
          </a:pPr>
          <a:r>
            <a:rPr lang="ko-KR" altLang="en-US" sz="2100" b="1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rPr>
            <a:t>스톱워치</a:t>
          </a:r>
        </a:p>
        <a:p>
          <a:pPr rtl="0">
            <a:lnSpc>
              <a:spcPct val="80000"/>
            </a:lnSpc>
          </a:pPr>
          <a:r>
            <a:rPr lang="ko-KR" altLang="en-US" sz="18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시간을 측정하고 기록한다</a:t>
          </a:r>
          <a:r>
            <a:rPr lang="en-US" altLang="ko-KR" sz="18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gm:t>
    </dgm:pt>
    <dgm:pt modelId="{75374347-884B-4721-8CFF-DF080F5B1C79}" type="parTrans" cxnId="{B3F19EC2-A372-4EC3-BFE0-C62FFDFE3DF6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C99EBBB1-E916-471C-83C9-ABE85B42AC26}" type="sibTrans" cxnId="{B3F19EC2-A372-4EC3-BFE0-C62FFDFE3DF6}">
      <dgm:prSet phldrT="1" phldr="0"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알람 시계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알람을 원하는 날짜와 시간을 설정하여 알람 시킨다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gm:t>
    </dgm:pt>
    <dgm:pt modelId="{CD7328D6-9FAE-4506-9BDB-E06A571EC1D4}" type="parTrans" cxnId="{914FACD2-336A-4471-9E99-312B3F8EAB04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6BD5265A-8333-420D-BDB2-65F10B3EBD76}" type="sibTrans" cxnId="{914FACD2-336A-4471-9E99-312B3F8EAB04}">
      <dgm:prSet phldrT="2" phldr="0"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지역별 날씨 정보 확인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원하는 지역의 날씨를 확인할 수 있다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gm:t>
    </dgm:pt>
    <dgm:pt modelId="{F549A0EB-6BE9-4749-8336-B02A279AE302}" type="parTrans" cxnId="{FC7721F0-429B-4CE7-BE98-C2F3C41FE9C7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A8E2FA08-4DD4-4654-A85D-9A99162D6201}" type="sibTrans" cxnId="{FC7721F0-429B-4CE7-BE98-C2F3C41FE9C7}">
      <dgm:prSet phldrT="3" phldr="0"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 rtlCol="0"/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아이디 </a:t>
          </a:r>
          <a:r>
            <a:rPr lang="en-US" altLang="ko-KR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/ </a:t>
          </a: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비번 </a:t>
          </a:r>
          <a:r>
            <a:rPr lang="ko-KR" altLang="en-US" sz="2100" b="1" kern="1200" noProof="0" dirty="0" err="1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저장록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각종 사이트의 아이디와 비밀번호를 저장할 수 있다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gm:t>
    </dgm:pt>
    <dgm:pt modelId="{790C446F-6917-41E7-BE01-7AFE2676D505}" type="parTrans" cxnId="{B07163E8-ADEC-492A-8F07-7E5786AB23AE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2804F27C-9BA9-4D07-AB02-74BE7DFA2C0E}" type="sibTrans" cxnId="{B07163E8-ADEC-492A-8F07-7E5786AB23AE}">
      <dgm:prSet phldrT="4" phldr="0"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4" custScaleX="115064" custLinFactNeighborX="976" custLinFactNeighborY="58195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4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4" custScaleX="115064" custLinFactNeighborX="976" custLinFactNeighborY="58710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4" custScaleX="115064" custLinFactNeighborX="976">
        <dgm:presLayoutVars>
          <dgm:bulletEnabled val="1"/>
        </dgm:presLayoutVars>
      </dgm:prSet>
      <dgm:spPr/>
    </dgm:pt>
  </dgm:ptLst>
  <dgm:cxnLst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rPr>
            <a:t>사용자 공부시간 기록</a:t>
          </a:r>
        </a:p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사용자의 공부시작과 종료시간을 기록한다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검색 기능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원하는 사이트에서의 검색을 바로 할 수 있다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자주 사용 프로그램 바로가기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자주 사용하는 프로그램을 바로 실행할 수 있다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21755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화면 캡쳐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 err="1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캡쳐하고</a:t>
          </a: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 싶은 화면을 지정하여 </a:t>
          </a:r>
          <a:r>
            <a:rPr lang="ko-KR" altLang="en-US" sz="1800" kern="1200" noProof="0" dirty="0" err="1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캡쳐한다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sp:txBody>
      <dsp:txXfrm>
        <a:off x="21755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5570782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이미지 자르기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이미지를 불러와 원하는 부분을 지정하여 잘라낸다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 </a:t>
          </a:r>
        </a:p>
      </dsp:txBody>
      <dsp:txXfrm>
        <a:off x="5570782" y="1901041"/>
        <a:ext cx="3123798" cy="162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94859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rPr>
            <a:t>스톱워치</a:t>
          </a:r>
        </a:p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시간을 측정하고 기록한다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sp:txBody>
      <dsp:txXfrm>
        <a:off x="477859" y="94859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알람 시계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알람을 원하는 날짜와 시간을 설정하여 알람 시킨다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956984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지역별 날씨 정보 확인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원하는 지역의 날씨를 확인할 수 있다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sp:txBody>
      <dsp:txXfrm>
        <a:off x="7268423" y="956984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3873141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아이디 </a:t>
          </a:r>
          <a:r>
            <a:rPr lang="en-US" altLang="ko-KR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/ </a:t>
          </a:r>
          <a:r>
            <a:rPr lang="ko-KR" altLang="en-US" sz="2100" b="1" kern="1200" noProof="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비번 </a:t>
          </a:r>
          <a:r>
            <a:rPr lang="ko-KR" altLang="en-US" sz="2100" b="1" kern="1200" noProof="0" dirty="0" err="1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cs"/>
            </a:rPr>
            <a:t>저장록</a:t>
          </a:r>
          <a:endParaRPr lang="en-US" altLang="ko-KR" sz="2100" b="1" kern="1200" noProof="0" dirty="0">
            <a:solidFill>
              <a:schemeClr val="accent1">
                <a:lumMod val="75000"/>
              </a:schemeClr>
            </a:solidFill>
            <a:latin typeface="+mj-ea"/>
            <a:ea typeface="+mj-ea"/>
            <a:cs typeface="+mn-cs"/>
          </a:endParaRPr>
        </a:p>
        <a:p>
          <a:pPr marL="0" lvl="0" algn="ctr" defTabSz="1022350" rtl="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각종 사이트의 아이디와 비밀번호를 저장할 수 있다</a:t>
          </a:r>
          <a:r>
            <a:rPr lang="en-US" altLang="ko-KR" sz="1800" kern="1200" noProof="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rPr>
            <a:t>.</a:t>
          </a:r>
          <a:endParaRPr lang="ko-KR" altLang="en-US" sz="1800" kern="1200" noProof="0" dirty="0">
            <a:solidFill>
              <a:schemeClr val="bg2">
                <a:lumMod val="50000"/>
              </a:schemeClr>
            </a:solidFill>
            <a:latin typeface="+mj-ea"/>
            <a:ea typeface="+mj-ea"/>
          </a:endParaRPr>
        </a:p>
      </dsp:txBody>
      <dsp:txXfrm>
        <a:off x="3873141" y="1901041"/>
        <a:ext cx="3123798" cy="1628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9EE990-04F9-4AB2-9A30-13505EBC47C3}" type="datetime1">
              <a:rPr lang="ko-KR" altLang="en-US" smtClean="0">
                <a:latin typeface="+mj-ea"/>
                <a:ea typeface="+mj-ea"/>
              </a:rPr>
              <a:t>2022-05-31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8CD4AB-B9A2-4248-B31F-8EBC71546D8D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0FAD7E1F-9711-4454-9D22-BA96515850CA}" type="datetime1">
              <a:rPr lang="ko-KR" altLang="en-US" smtClean="0"/>
              <a:pPr/>
              <a:t>2022-05-31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AABE9C73-6CDE-45E2-97F8-E3C5308FA23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33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92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77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195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70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445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79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57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890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6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579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12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439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78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89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4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52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22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42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906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412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68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48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418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30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595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226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43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907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157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39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870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15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7003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23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979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75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06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53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311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01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21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81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(S)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EC189F76-4101-44AD-816F-D2372CE87E14}" type="datetime1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500" b="0" kern="1200" cap="none" spc="0" baseline="0" dirty="0">
                <a:solidFill>
                  <a:schemeClr val="bg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DA60022A-0699-497D-BDEC-C33F019C02CE}" type="datetime1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28E6C3E2-EA2F-41C5-86B2-08A6F1991CAB}" type="datetime1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DAB4A227-FED5-45F5-AE7B-3953FF16AB4E}" type="datetime1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E3C8FB62-DC85-4D14-938F-03F01CFE3662}" type="datetime1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(S)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7817AB0E-8897-48B2-84E0-E7EB95D34CB8}" type="datetime1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4FA401-70E7-4AD6-8C72-50567E82C970}" type="datetime1">
              <a:rPr lang="ko-KR" altLang="en-US" noProof="0" smtClean="0"/>
              <a:t>2022-05-31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3400" y="246600"/>
            <a:ext cx="11725200" cy="6364800"/>
          </a:xfrm>
        </p:spPr>
        <p:txBody>
          <a:bodyPr rtlCol="0" anchor="ctr" anchorCtr="0"/>
          <a:lstStyle>
            <a:lvl1pPr marL="0" indent="0" algn="ctr">
              <a:buNone/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ru-RU" noProof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2488" y="2103438"/>
            <a:ext cx="5243512" cy="3748087"/>
          </a:xfrm>
        </p:spPr>
        <p:txBody>
          <a:bodyPr rtlCol="0" anchor="ctr" anchorCtr="0"/>
          <a:lstStyle>
            <a:lvl1pPr marL="0" indent="0" algn="ctr">
              <a:buNone/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ru-RU" noProof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4B0FC64-00A8-4A91-BC13-179BA06EFAD6}" type="datetime1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FD8CD5C-9280-4E00-BB7B-F085C8CD857F}" type="datetime1">
              <a:rPr lang="ko-KR" altLang="en-US" noProof="0" smtClean="0"/>
              <a:t>2022-05-31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4FE82C-0317-416D-AF18-7786310EE1A7}" type="datetime1">
              <a:rPr lang="ko-KR" altLang="en-US" noProof="0" smtClean="0"/>
              <a:t>2022-05-31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627159-42A6-4E85-B1B8-0B68C77393EE}" type="datetime1">
              <a:rPr lang="ko-KR" altLang="en-US" noProof="0" smtClean="0"/>
              <a:t>2022-05-31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83FD2CC4-F5E2-4AB5-8047-6B0945E4AA41}" type="datetime1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FBE85539-03CF-4B0B-9AA6-49723A6C2016}" type="datetime1">
              <a:rPr lang="ko-KR" altLang="en-US" smtClean="0"/>
              <a:t>2022-05-31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0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.jp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0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4" name="그림 3" descr="노트북을 가지고 있고 헤드폰을 착용하고 있는 남자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자습 도구 모음 </a:t>
            </a:r>
            <a:br>
              <a:rPr lang="en-US" altLang="ko-KR" dirty="0"/>
            </a:br>
            <a:r>
              <a:rPr lang="ko-KR" altLang="en-US" dirty="0"/>
              <a:t>프로그램</a:t>
            </a:r>
            <a:endParaRPr lang="ko-KR" altLang="ru-RU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sz="2400" dirty="0">
                <a:solidFill>
                  <a:schemeClr val="tx2">
                    <a:lumMod val="90000"/>
                  </a:schemeClr>
                </a:solidFill>
              </a:rPr>
              <a:t>컴퓨터정보학부 </a:t>
            </a:r>
            <a:r>
              <a:rPr lang="en-US" altLang="ko-KR" sz="2400" dirty="0">
                <a:solidFill>
                  <a:schemeClr val="tx2">
                    <a:lumMod val="90000"/>
                  </a:schemeClr>
                </a:solidFill>
              </a:rPr>
              <a:t>201730206 </a:t>
            </a:r>
            <a:r>
              <a:rPr lang="ko-KR" altLang="en-US" sz="2400" dirty="0">
                <a:solidFill>
                  <a:schemeClr val="tx2">
                    <a:lumMod val="90000"/>
                  </a:schemeClr>
                </a:solidFill>
              </a:rPr>
              <a:t>김준범 </a:t>
            </a:r>
            <a:endParaRPr lang="ko-KR" alt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직사각형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6" name="그림 개체 틀 5" descr="젊은 남성이 글쓰기 중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자주 사용 프로그램 바로가기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C0E38-65A9-42DD-8C60-3ABCC83A4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886" y="2461655"/>
            <a:ext cx="1771650" cy="3914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85F2B4-7002-41CA-8749-50C5B7E01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503" y="253548"/>
            <a:ext cx="4443461" cy="3973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154077-91CA-42C2-90CA-B3CFCCA3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503" y="4216173"/>
            <a:ext cx="2109366" cy="23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6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9167" y="1976055"/>
            <a:ext cx="3144774" cy="3241898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ea typeface="+mn-ea"/>
              </a:rPr>
              <a:t>System.Diagnostics.Process.Start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+mn-ea"/>
                <a:ea typeface="+mn-ea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+mn-ea"/>
                <a:ea typeface="+mn-ea"/>
              </a:rPr>
              <a:t>프로그램 경로</a:t>
            </a:r>
            <a:r>
              <a:rPr lang="en-US" altLang="ko-KR" sz="1800" dirty="0">
                <a:solidFill>
                  <a:srgbClr val="A31515"/>
                </a:solidFill>
                <a:latin typeface="+mn-ea"/>
                <a:ea typeface="+mn-ea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);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를 이용하여 버튼 클릭 시 자주 사용하는 프로그램의 바로가기 기능을 구현했다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원하는 프로그램의 이름이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쓰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여진 버튼을 클릭 시 해당 프로그램이 실행된다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4ECA81-FC1D-4A45-9ABC-7963CB135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398" y="291833"/>
            <a:ext cx="4443461" cy="3973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3CA023-3E45-4365-BC9E-5C467BAA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398" y="4254458"/>
            <a:ext cx="2109366" cy="23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11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직사각형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6" name="그림 개체 틀 5" descr="젊은 남성이 글쓰기 중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화면 캡쳐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444213-3BCE-4CCE-AF8A-048EE31F0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691" y="677410"/>
            <a:ext cx="6167714" cy="55031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D9DBCD-486A-4935-AB24-1F804228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77" y="2063833"/>
            <a:ext cx="3576182" cy="42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8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02723" y="842405"/>
            <a:ext cx="3144774" cy="5231224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PictureBox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투명화하여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PictureBox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안에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캡쳐구역이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나타나게끔 하였다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Bitmap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클래스와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Graphics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클래스를 이용하여 자유롭게 조절가능한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PictureBox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안에 보여지는 화면을 그래픽 이미지의 픽셀 데이터와 그 특성으로 구성되는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GDI+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비트맵을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캡슐화하였다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화면캡쳐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버튼을 클릭 시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PictureBox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에 나타나는 화면을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Bitmap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에 저장한다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C60C76-8959-4597-84EE-11445FDA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72" y="1274601"/>
            <a:ext cx="2330403" cy="1762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1DB7C6-4881-49A9-9F88-56B3A5B2E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748" y="784370"/>
            <a:ext cx="3582012" cy="2990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09318A-77BE-4890-A754-7EA5C9126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039" y="403324"/>
            <a:ext cx="1174882" cy="36404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65CB8D-B50B-416F-8007-66D2D692B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988" y="4209001"/>
            <a:ext cx="7672244" cy="18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9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0109" y="783681"/>
            <a:ext cx="3250253" cy="5474505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화면 캡쳐 버튼을 클릭한 후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Bitmap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에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PictureBox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구역이 저장된 상태에서 즉시 저장 버튼을 클릭하면 지정한 주소에 지정한 형식의 이미지파일들로 바로 저장이 된다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다른 이름으로 저장 버튼을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클릭시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SaveFileDialog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객체를 활용하여 저장을 원하는 경로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이름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형식을 설정하여 저장할 수 있다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7C420B-AC1D-43CE-B032-07BF57871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908" y="3351577"/>
            <a:ext cx="4799284" cy="3204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1548C7-7EEB-451C-8594-980ECC4D9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88" y="491958"/>
            <a:ext cx="1663268" cy="26057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308BD3-FCCD-42D0-BBA8-71A2F9D66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040" y="346331"/>
            <a:ext cx="819150" cy="28003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14B0CC4-AC45-4085-9F21-C54F3AA9E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335" y="553472"/>
            <a:ext cx="4234933" cy="23860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727064-5697-4EE1-873B-1040C4578B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6413" y="1121977"/>
            <a:ext cx="742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직사각형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6" name="그림 개체 틀 5" descr="젊은 남성이 글쓰기 중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이미지 자르기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A6E28E-D74A-4B41-A54D-8183D650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124" y="672186"/>
            <a:ext cx="5858229" cy="55136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876A6B-230C-480B-A206-CFAF76088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76" y="1909129"/>
            <a:ext cx="3241277" cy="42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80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4" name="그림 3" descr="노트북을 가지고 있고 헤드폰을 착용하고 있는 남자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14338E-1102-410B-B4B7-26D501458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90" y="780873"/>
            <a:ext cx="5647210" cy="52962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05DC14-FF25-4AE8-9E9D-EB7625987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99" y="780873"/>
            <a:ext cx="5079211" cy="53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8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4" name="그림 3" descr="노트북을 가지고 있고 헤드폰을 착용하고 있는 남자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A1A77E-58B3-4EFD-8E62-FB260F746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20" y="752376"/>
            <a:ext cx="5026282" cy="53532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63BF49-E4AF-48BF-B2B4-1FEB68B6F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52" y="876015"/>
            <a:ext cx="4899026" cy="53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01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4" name="그림 3" descr="노트북을 가지고 있고 헤드폰을 착용하고 있는 남자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26C4EA-D036-4815-B451-EBBB55EA3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53" y="626570"/>
            <a:ext cx="4241592" cy="5590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0806C9-8A32-4040-9178-62E1FA05F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949" y="633865"/>
            <a:ext cx="5497098" cy="55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75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4" name="그림 3" descr="노트북을 가지고 있고 헤드폰을 착용하고 있는 남자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62CFC-255A-4194-A894-D54508BF2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4" y="1192229"/>
            <a:ext cx="5005966" cy="4884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7E6599-D7C9-4DAA-99B7-A5B3D335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551" y="1267730"/>
            <a:ext cx="5342177" cy="48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8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작업하는 사람 그룹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프로그램 기능</a:t>
            </a:r>
          </a:p>
        </p:txBody>
      </p:sp>
      <p:graphicFrame>
        <p:nvGraphicFramePr>
          <p:cNvPr id="5" name="내용 개체 틀 2" descr="SmartArt 개체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3735948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64" y="2491530"/>
            <a:ext cx="3250253" cy="1283514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openFileDialog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객체를 이용하여 이미지를 불러오고 불러온 이미지를 비트맵에 표시한다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B5930B-C333-4FB3-9EFE-E576F1C0B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88" y="238125"/>
            <a:ext cx="3518797" cy="2668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6F918A-E40A-41BA-8C46-400DF0B8C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88" y="2945679"/>
            <a:ext cx="3336722" cy="36741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04171B-8C20-472C-9454-23C53E672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785" y="437905"/>
            <a:ext cx="1670174" cy="22692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5144C2-5977-45DB-AA7B-728B1EB16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402" y="783681"/>
            <a:ext cx="2442343" cy="13760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DCF468-E471-4D66-9FF4-4462B6777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6571" y="2819517"/>
            <a:ext cx="2442343" cy="37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04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63876" y="713064"/>
            <a:ext cx="3250253" cy="5738070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선택 영역을 보여주기 위해 선택 영역의 구간의 모양과 색상을 설정한다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PictureBox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를 드래그를 통해 자유롭게 이동할 수 이동할 수 있도록 설정한다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0D33D7-82A3-4222-977A-D2CDE1D8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58" y="984744"/>
            <a:ext cx="2816925" cy="44103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DA7294-A109-4992-BDF3-2C640E139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185" y="371541"/>
            <a:ext cx="2421262" cy="25973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6EF26A-B97A-48CD-88D8-6251DC76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285" y="3429000"/>
            <a:ext cx="2388094" cy="30079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A31A62-0010-463A-929D-ADD5DA05A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940" y="3740245"/>
            <a:ext cx="2227365" cy="105413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42A4A94-5096-4E4D-8568-13503C202E47}"/>
              </a:ext>
            </a:extLst>
          </p:cNvPr>
          <p:cNvSpPr/>
          <p:nvPr/>
        </p:nvSpPr>
        <p:spPr>
          <a:xfrm>
            <a:off x="7347891" y="1127664"/>
            <a:ext cx="978669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B81E9DE-161E-4F28-86AC-C3FE74B08074}"/>
              </a:ext>
            </a:extLst>
          </p:cNvPr>
          <p:cNvSpPr/>
          <p:nvPr/>
        </p:nvSpPr>
        <p:spPr>
          <a:xfrm>
            <a:off x="7635797" y="4392379"/>
            <a:ext cx="690763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766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189" y="2196781"/>
            <a:ext cx="3250253" cy="3042931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이미지를 잘라내는 구역의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PictureBox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의 크기를 지정하면 지정한 크기대로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PictureBox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의 사이즈가 바로 바뀌도록 하는 코드이다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0D33D7-82A3-4222-977A-D2CDE1D8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8" y="1124124"/>
            <a:ext cx="2816925" cy="44103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74552D-5707-45D7-9D5F-254C2A45C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061" y="361557"/>
            <a:ext cx="2930192" cy="4677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7CD292-14AC-4BFA-AC5A-8DF014C43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061" y="5239712"/>
            <a:ext cx="3123727" cy="12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3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987" y="2389727"/>
            <a:ext cx="3250253" cy="3042931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지정한 구역을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Bitmap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에 저장하고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b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저장된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Bitmap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을 이미지파일 형식으로 전환하여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b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원하는 경로에 저장하는 코드이다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F2A876-7EFC-4F76-82F9-7AE2594C2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088" y="412256"/>
            <a:ext cx="3667302" cy="2712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6D27B8-DCFD-422A-800C-08AA9306E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338" y="3184402"/>
            <a:ext cx="3748802" cy="32613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51B723-A39D-47F2-AE6F-DE2C2BB70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89" y="2768895"/>
            <a:ext cx="3533798" cy="19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735062-4FC2-4B6D-98C1-AD9E1EA61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188" y="295125"/>
            <a:ext cx="1557217" cy="24167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92FE82-506F-4378-95B0-53304C939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8188" y="4853294"/>
            <a:ext cx="1504200" cy="16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9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직사각형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6" name="그림 개체 틀 5" descr="젊은 남성이 글쓰기 중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스톱워치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BDBA83-E9B0-44CB-A232-0498224BD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400" y="1139097"/>
            <a:ext cx="3525913" cy="38566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8336D8-AD0A-4E21-B7D6-30580CF44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104" y="1139097"/>
            <a:ext cx="2635547" cy="41299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98C391-7F16-4BC7-81A2-6311FC9A7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11" y="2445851"/>
            <a:ext cx="48768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09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9429" y="1383049"/>
            <a:ext cx="3250253" cy="3930862"/>
          </a:xfrm>
        </p:spPr>
        <p:txBody>
          <a:bodyPr rtlCol="0">
            <a:normAutofit lnSpcReduction="10000"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타이머를 이용한 스톱워치 기능을 구현하기 위해서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timer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두개를 사용했다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timer1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에는 단순한 덧셈연산만 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timer2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에서는 조건문을 통한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label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의 텍스트를 바꿔주는 부분을 넣었다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timer1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1/1000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초마다 동작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timer2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1/10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초 마다 동작</a:t>
            </a:r>
            <a:endParaRPr lang="en-US" altLang="ko-KR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덧셈 연산에서 지연이 발생하면 정확한 시간 측정이 어렵다</a:t>
            </a:r>
            <a:r>
              <a:rPr lang="en-US" altLang="ko-KR" dirty="0">
                <a:solidFill>
                  <a:srgbClr val="333333"/>
                </a:solidFill>
                <a:latin typeface="+mn-ea"/>
                <a:ea typeface="+mn-ea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5A16FE-1B5A-408E-983D-C774B818C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72" y="2276044"/>
            <a:ext cx="6846431" cy="21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42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598" y="460260"/>
            <a:ext cx="3250253" cy="5865039"/>
          </a:xfrm>
        </p:spPr>
        <p:txBody>
          <a:bodyPr rtlCol="0"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밀리초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 덧셈을 위한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CountMS</a:t>
            </a:r>
            <a:endParaRPr lang="en-US" altLang="ko-KR" sz="1600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초 덧셈을 위한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CountS</a:t>
            </a:r>
            <a:endParaRPr lang="en-US" altLang="ko-KR" sz="1600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분 덧셈을 위한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CountM</a:t>
            </a:r>
            <a:endParaRPr lang="en-US" altLang="ko-KR" sz="1600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기록 시 앞에 들어갈 숫자인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시작 정지를 위한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toggle</a:t>
            </a:r>
            <a:r>
              <a:rPr lang="en-US" altLang="ko-KR" sz="1600" dirty="0">
                <a:solidFill>
                  <a:srgbClr val="333333"/>
                </a:solidFill>
                <a:latin typeface="+mn-ea"/>
                <a:ea typeface="+mn-ea"/>
              </a:rPr>
              <a:t>,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false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이면 멈춤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true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면 시간 덧셈</a:t>
            </a:r>
            <a:endParaRPr lang="en-US" altLang="ko-KR" sz="1600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타이머의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Apple SD Gothic Neo"/>
              </a:rPr>
              <a:t>틱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 이벤트들이다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지연을 줄이기 위해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timer2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는 디스플레이만 담당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, timer1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은 시간연산만 담당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endParaRPr lang="ko-KR" altLang="en-US" sz="1600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원래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Apple SD Gothic Neo"/>
              </a:rPr>
              <a:t>CountMS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1000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이어야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1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초가 되지만 각종 조건문과 연산 때문에 느려져서 대강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MS=60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이면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1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초라고 판단한다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초가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60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이면 분이 올라가고 초가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 SD Gothic Neo"/>
              </a:rPr>
              <a:t>으로 초기화 되는 것을 볼 수 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001633-F577-426A-AC60-F2A0F790A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00" y="447842"/>
            <a:ext cx="3913775" cy="17055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268122-7CEC-4665-B95E-A0FA1683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199" y="2467800"/>
            <a:ext cx="3913775" cy="4022217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48CD50B-A818-4880-8A66-0742176930F1}"/>
              </a:ext>
            </a:extLst>
          </p:cNvPr>
          <p:cNvSpPr/>
          <p:nvPr/>
        </p:nvSpPr>
        <p:spPr>
          <a:xfrm>
            <a:off x="6150027" y="1197521"/>
            <a:ext cx="2083691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4DBDE7E-CAB2-4F92-9AB0-D077FEFA9711}"/>
              </a:ext>
            </a:extLst>
          </p:cNvPr>
          <p:cNvSpPr/>
          <p:nvPr/>
        </p:nvSpPr>
        <p:spPr>
          <a:xfrm>
            <a:off x="6150028" y="4375815"/>
            <a:ext cx="2083690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23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9376" y="745485"/>
            <a:ext cx="3250253" cy="5487535"/>
          </a:xfrm>
        </p:spPr>
        <p:txBody>
          <a:bodyPr rtlCol="0">
            <a:normAutofit lnSpcReduction="10000"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시작 정지버튼의 이벤트 메소드이다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. 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Toggle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의 조건에 따라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멈춰있으면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 타이머가 시작하고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타이머가 돌고 있다면 타이머를 멈춘다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. 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기록 부분이다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기록버튼을 누르면 그 시간이 기록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GroupBox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에 하나씩 기록된다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 string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에 하나씩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이어붙이는데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끝에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\n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를 위치시켜서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줄바꿈을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해줬고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변수 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a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를 순위를 나타내는데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사용했다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ED6CF1-C6D8-42DC-81F1-918900A94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48" y="516098"/>
            <a:ext cx="3962400" cy="2705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CD3C2B-02DA-4E6F-BDF9-E0F7B2588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0" y="3936184"/>
            <a:ext cx="6124575" cy="154305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5FCC18D-F813-488D-9BE5-919530425361}"/>
              </a:ext>
            </a:extLst>
          </p:cNvPr>
          <p:cNvSpPr/>
          <p:nvPr/>
        </p:nvSpPr>
        <p:spPr>
          <a:xfrm>
            <a:off x="5813571" y="1378766"/>
            <a:ext cx="2414255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EA531A2-C8EE-4B3F-A4A7-A021F0E36364}"/>
              </a:ext>
            </a:extLst>
          </p:cNvPr>
          <p:cNvSpPr/>
          <p:nvPr/>
        </p:nvSpPr>
        <p:spPr>
          <a:xfrm>
            <a:off x="6853807" y="4604616"/>
            <a:ext cx="1374020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981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1321" y="486671"/>
            <a:ext cx="3250253" cy="5855405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리셋 버튼이다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시간을 재고있던 변수를  다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으로 바꾸고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타이머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stop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토글도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false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로 해준다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기록해 놓은 레이블도 다 지우고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 순위를 저장해 놓은 변수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로 바꾼다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  <a:ea typeface="돋움체" panose="020B0609000101010101" pitchFamily="49" charset="-127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  <a:ea typeface="돋움체" panose="020B0609000101010101" pitchFamily="49" charset="-127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  <a:ea typeface="돋움체" panose="020B0609000101010101" pitchFamily="49" charset="-127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  <a:ea typeface="돋움체" panose="020B0609000101010101" pitchFamily="49" charset="-127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+mn-ea"/>
                <a:ea typeface="+mn-ea"/>
              </a:rPr>
              <a:t>실행 스크린샷</a:t>
            </a:r>
            <a:endParaRPr lang="en-US" altLang="ko-KR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  <a:ea typeface="돋움체" panose="020B0609000101010101" pitchFamily="49" charset="-127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790FA4-5BA3-4D37-BFAE-8DB517387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558" y="486671"/>
            <a:ext cx="3957060" cy="24434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214560-F496-4577-9937-1BD60AFE5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382" y="3535540"/>
            <a:ext cx="2511018" cy="1305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969531-0128-4F48-B4C7-81627428D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1" y="3507191"/>
            <a:ext cx="2620073" cy="1362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26BD9F-13A9-4625-91FD-552AC9F29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213" y="5049357"/>
            <a:ext cx="2620073" cy="136222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D86CDCA-A1F8-4924-B2BF-31CB5A2483DF}"/>
              </a:ext>
            </a:extLst>
          </p:cNvPr>
          <p:cNvSpPr/>
          <p:nvPr/>
        </p:nvSpPr>
        <p:spPr>
          <a:xfrm>
            <a:off x="7029974" y="4702238"/>
            <a:ext cx="1190424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59083AE-CC2F-494B-A8A0-C516422200ED}"/>
              </a:ext>
            </a:extLst>
          </p:cNvPr>
          <p:cNvSpPr/>
          <p:nvPr/>
        </p:nvSpPr>
        <p:spPr>
          <a:xfrm>
            <a:off x="6150027" y="1197521"/>
            <a:ext cx="2083691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787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직사각형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6" name="그림 개체 틀 5" descr="젊은 남성이 글쓰기 중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알람시계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B9AE9F-FE26-4810-A57F-D9C69EFB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954" y="299402"/>
            <a:ext cx="4244736" cy="4412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C3AA8B-5041-4D82-8A0E-7CF1A6255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02" y="4708624"/>
            <a:ext cx="4363673" cy="19683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767307-6AE4-4129-9AB4-060BACD00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21" y="2445851"/>
            <a:ext cx="2171700" cy="2143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955FB-BB7B-40BA-BB52-CAF7ACF6C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8853" y="2461655"/>
            <a:ext cx="21621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1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작업하는 사람 그룹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프로그램 기능</a:t>
            </a:r>
          </a:p>
        </p:txBody>
      </p:sp>
      <p:graphicFrame>
        <p:nvGraphicFramePr>
          <p:cNvPr id="5" name="내용 개체 틀 2" descr="SmartArt 개체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3625731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78778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6154" y="544150"/>
            <a:ext cx="3250253" cy="5915374"/>
          </a:xfrm>
        </p:spPr>
        <p:txBody>
          <a:bodyPr rtlCol="0"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dDay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 =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설정한 알람의 날짜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tTime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 =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설정한 알람의 시간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myTimer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 =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현재 시간을 표시하기 위함</a:t>
            </a:r>
            <a:endParaRPr lang="en-US" altLang="ko-KR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333333"/>
                </a:solidFill>
                <a:latin typeface="+mn-ea"/>
                <a:ea typeface="+mn-ea"/>
              </a:rPr>
              <a:t>SoundPlayer</a:t>
            </a:r>
            <a:r>
              <a:rPr lang="ko-KR" altLang="en-US" dirty="0">
                <a:solidFill>
                  <a:srgbClr val="333333"/>
                </a:solidFill>
                <a:latin typeface="+mn-ea"/>
                <a:ea typeface="+mn-ea"/>
              </a:rPr>
              <a:t>클래스를 이용하여 </a:t>
            </a:r>
            <a:r>
              <a:rPr lang="ko-KR" altLang="en-US" dirty="0" err="1">
                <a:solidFill>
                  <a:srgbClr val="333333"/>
                </a:solidFill>
                <a:latin typeface="+mn-ea"/>
                <a:ea typeface="+mn-ea"/>
              </a:rPr>
              <a:t>알림음을</a:t>
            </a:r>
            <a:r>
              <a:rPr lang="ko-KR" altLang="en-US" dirty="0">
                <a:solidFill>
                  <a:srgbClr val="333333"/>
                </a:solidFill>
                <a:latin typeface="+mn-ea"/>
                <a:ea typeface="+mn-ea"/>
              </a:rPr>
              <a:t> 지정한다</a:t>
            </a:r>
            <a:r>
              <a:rPr lang="en-US" altLang="ko-KR" dirty="0">
                <a:solidFill>
                  <a:srgbClr val="333333"/>
                </a:solidFill>
                <a:latin typeface="+mn-ea"/>
                <a:ea typeface="+mn-ea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algn="l"/>
            <a:endParaRPr lang="en-US" altLang="ko-KR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l"/>
            <a:endParaRPr lang="en-US" altLang="ko-KR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알람 설정 전엔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lblAlarm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lblAlaramSet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의 컬러를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회색으로 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dateTimePicker2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의 포맷을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tt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는 오전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오후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는 시 그리고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은 분으로 커스텀 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타이머가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초마다 한번씩 호출된다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알람을 설정하기 전 실행화면은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번 탭이 나타난다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endParaRPr lang="en-US" altLang="ko-KR" dirty="0">
              <a:solidFill>
                <a:srgbClr val="333333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73210E-2CAC-428F-8F7C-D1A93EDFE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3" y="2674121"/>
            <a:ext cx="4909998" cy="3559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476823-F544-4E34-B0FA-C057FBA2B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75" y="624718"/>
            <a:ext cx="6905625" cy="9715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6604675-1975-4FEB-AC88-720834C90645}"/>
              </a:ext>
            </a:extLst>
          </p:cNvPr>
          <p:cNvSpPr/>
          <p:nvPr/>
        </p:nvSpPr>
        <p:spPr>
          <a:xfrm>
            <a:off x="7588234" y="1007400"/>
            <a:ext cx="570451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39BB6D-D46C-47BD-80E7-5DCF80F4E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383" y="2875689"/>
            <a:ext cx="1549833" cy="157801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39B406A-6673-48BC-A240-55F9BC7A0C45}"/>
              </a:ext>
            </a:extLst>
          </p:cNvPr>
          <p:cNvSpPr/>
          <p:nvPr/>
        </p:nvSpPr>
        <p:spPr>
          <a:xfrm>
            <a:off x="7466202" y="4392553"/>
            <a:ext cx="722037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2D0E3C-F559-442D-B239-5F734428C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1836" y="4495646"/>
            <a:ext cx="1549833" cy="15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93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2264" y="1490575"/>
            <a:ext cx="3250253" cy="3876849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interval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1000,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즉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초마다 현재시간을 의미하는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cTime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에 현재시간을 넣어준다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cTime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을 날짜와 시간으로 각각 나눠서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2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번탭의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lblDate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와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lblTime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에 현재시간으로 띄워준다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알람이 설정된 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현재 시간과 설정한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알람시간이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일치하면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MessageBox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를 띄우고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설정한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알림음을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실행한 후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setAlarm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false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를 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2D917-AD87-4625-85DD-F59B977F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25" y="476250"/>
            <a:ext cx="6562725" cy="2952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919877-B693-4B75-A6C3-DC404631E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188" y="3617816"/>
            <a:ext cx="2726072" cy="27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987" y="595510"/>
            <a:ext cx="3250253" cy="4872474"/>
          </a:xfrm>
        </p:spPr>
        <p:txBody>
          <a:bodyPr rtlCol="0">
            <a:normAutofit fontScale="850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알람설정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 버튼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타임피커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에서 날짜를 가져오고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타임피커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에서는 시간을 가져와 저장한다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알람이 설정되었다면 </a:t>
            </a:r>
            <a:r>
              <a:rPr lang="ko-KR" altLang="en-US" dirty="0" err="1">
                <a:solidFill>
                  <a:srgbClr val="333333"/>
                </a:solidFill>
                <a:latin typeface="+mn-ea"/>
                <a:ea typeface="+mn-ea"/>
              </a:rPr>
              <a:t>알람설정</a:t>
            </a:r>
            <a:r>
              <a:rPr lang="ko-KR" altLang="en-US" dirty="0">
                <a:solidFill>
                  <a:srgbClr val="333333"/>
                </a:solidFill>
                <a:latin typeface="+mn-ea"/>
                <a:ea typeface="+mn-ea"/>
              </a:rPr>
              <a:t> 텍스트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색을 바꿔주고 설정한 알람의 시간을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번 탭의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lblAlarm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레이블에 </a:t>
            </a:r>
            <a:r>
              <a:rPr lang="ko-KR" altLang="en-US" dirty="0">
                <a:solidFill>
                  <a:srgbClr val="333333"/>
                </a:solidFill>
                <a:latin typeface="+mn-ea"/>
                <a:ea typeface="+mn-ea"/>
              </a:rPr>
              <a:t>표시한다</a:t>
            </a:r>
            <a:r>
              <a:rPr lang="en-US" altLang="ko-KR" dirty="0">
                <a:solidFill>
                  <a:srgbClr val="333333"/>
                </a:solidFill>
                <a:latin typeface="+mn-ea"/>
                <a:ea typeface="+mn-ea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알람 설정 여부는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setAlarm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으로 판단한다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알람 해제 버튼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setAlarm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false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번 탭  레이블들의 색을 다시 회색으로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바꾼다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EF8EF-9DAB-44EA-91F8-327458A1E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39" y="1015593"/>
            <a:ext cx="4742251" cy="1813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AC8D48-6A96-4FDA-B1EB-3D471720D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39" y="4091993"/>
            <a:ext cx="3638550" cy="1543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EFBA4E-EFB1-4764-B975-3047095D8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965" y="898147"/>
            <a:ext cx="2095500" cy="2133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13E7E5-CE51-4346-B7CE-AC8C44DF6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469" y="3868681"/>
            <a:ext cx="2095500" cy="213360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8E7D63B-65F1-4C74-8376-DC18EC54217D}"/>
              </a:ext>
            </a:extLst>
          </p:cNvPr>
          <p:cNvSpPr/>
          <p:nvPr/>
        </p:nvSpPr>
        <p:spPr>
          <a:xfrm>
            <a:off x="7668465" y="1758761"/>
            <a:ext cx="570451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90D0204-0DC7-4AAE-82F3-0A48810D5156}"/>
              </a:ext>
            </a:extLst>
          </p:cNvPr>
          <p:cNvSpPr/>
          <p:nvPr/>
        </p:nvSpPr>
        <p:spPr>
          <a:xfrm>
            <a:off x="6977041" y="4789961"/>
            <a:ext cx="1218106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2FE170-4630-45B1-8471-4CE85AA7CB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671" y="2829057"/>
            <a:ext cx="1222486" cy="124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60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직사각형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6" name="그림 개체 틀 5" descr="젊은 남성이 글쓰기 중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지역별 </a:t>
            </a:r>
            <a:br>
              <a:rPr lang="en-US" altLang="ko-KR" sz="4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날씨 정보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611581-A2D0-48C6-92A0-BFDD3831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555" y="2257865"/>
            <a:ext cx="3262390" cy="41099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BDA74E-B99C-4469-9D70-2CC50A67A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05" y="195883"/>
            <a:ext cx="3210867" cy="26186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E5AC322-6C34-4941-AD62-BB75A8096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116" y="2814560"/>
            <a:ext cx="3389052" cy="376246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98539DD-4799-47DD-91ED-00A313D9A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516365" y="2481216"/>
            <a:ext cx="2352466" cy="41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30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21892" y="1029528"/>
            <a:ext cx="3250253" cy="5111560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기상청에서 제공하는 날씨정보 </a:t>
            </a:r>
            <a:r>
              <a:rPr lang="en-US" altLang="ko-KR" dirty="0" err="1">
                <a:solidFill>
                  <a:srgbClr val="333333"/>
                </a:solidFill>
                <a:latin typeface="Apple SD Gothic Neo"/>
              </a:rPr>
              <a:t>xml.jsp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의 주소를 변수에 담는다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XmlReader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클래스를 이용하여 해당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xml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을 읽는다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ComboBox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의 내용은 속성에서 바로 등록해준다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A768E1-0293-4726-8D3F-E24EEDAF0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315" y="469629"/>
            <a:ext cx="2895007" cy="31156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BDE5D7-F050-4FF0-A93F-7AAD4A765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54" y="3899434"/>
            <a:ext cx="3889196" cy="24902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559819-2719-4E99-BD26-823D3EF48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472" y="3711343"/>
            <a:ext cx="2208691" cy="278249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3936-5263-4298-91FC-A8D6CCB948CF}"/>
              </a:ext>
            </a:extLst>
          </p:cNvPr>
          <p:cNvSpPr/>
          <p:nvPr/>
        </p:nvSpPr>
        <p:spPr>
          <a:xfrm>
            <a:off x="5108895" y="3874267"/>
            <a:ext cx="511729" cy="16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08A41FD-586B-4A5D-B0BE-B806C454ADF0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4214751" y="3954686"/>
            <a:ext cx="894145" cy="48309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6DB8E7-4F8C-4633-B687-B026D22AB952}"/>
              </a:ext>
            </a:extLst>
          </p:cNvPr>
          <p:cNvCxnSpPr/>
          <p:nvPr/>
        </p:nvCxnSpPr>
        <p:spPr>
          <a:xfrm>
            <a:off x="4020449" y="964734"/>
            <a:ext cx="5088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7FE087E-4681-40C4-A6DA-9892A8736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621" y="543405"/>
            <a:ext cx="3632827" cy="29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6154" y="1224793"/>
            <a:ext cx="3250253" cy="4843113"/>
          </a:xfrm>
        </p:spPr>
        <p:txBody>
          <a:bodyPr rtlCol="0">
            <a:normAutofit fontScale="85000" lnSpcReduction="10000"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ComboBox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의 인덱스 값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즉 도시명이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바뀔때마다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Xml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을 재분석한다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CDATA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섹션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내용의 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&lt;</a:t>
            </a:r>
            <a:r>
              <a:rPr lang="en-US" altLang="ko-KR" dirty="0" err="1">
                <a:solidFill>
                  <a:srgbClr val="333333"/>
                </a:solidFill>
                <a:latin typeface="Apple SD Gothic Neo"/>
              </a:rPr>
              <a:t>br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 /&gt;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을 모두 지운 문장을 </a:t>
            </a:r>
            <a:r>
              <a:rPr lang="en-US" altLang="ko-KR" dirty="0" err="1">
                <a:solidFill>
                  <a:srgbClr val="333333"/>
                </a:solidFill>
                <a:latin typeface="Apple SD Gothic Neo"/>
              </a:rPr>
              <a:t>txtMsg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에 뿌려준다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333333"/>
                </a:solidFill>
                <a:latin typeface="Apple SD Gothic Neo"/>
              </a:rPr>
              <a:t>ComboBox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 텍스트 값의 도시명이 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xml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내용에서 찾을 경우 </a:t>
            </a:r>
            <a:r>
              <a:rPr lang="en-US" altLang="ko-KR" dirty="0" err="1">
                <a:solidFill>
                  <a:srgbClr val="333333"/>
                </a:solidFill>
                <a:latin typeface="Apple SD Gothic Neo"/>
              </a:rPr>
              <a:t>bCheck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값을 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true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변경한다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333333"/>
                </a:solidFill>
                <a:latin typeface="Apple SD Gothic Neo"/>
              </a:rPr>
              <a:t>bCheck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값이 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true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면 해당 도시의 날짜 데이터는 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‘ ~ ’,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 내용은 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’ , ’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을 붙인 후 </a:t>
            </a:r>
            <a:r>
              <a:rPr lang="en-US" altLang="ko-KR" dirty="0" err="1">
                <a:solidFill>
                  <a:srgbClr val="333333"/>
                </a:solidFill>
                <a:latin typeface="Apple SD Gothic Neo"/>
              </a:rPr>
              <a:t>strMsg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에 담는다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 Xml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내용에 쓰이지 않는 기호를 사용해야한다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 (‘/’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같은 기호를 붙여주면 나중에 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split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하여 배열에 담을 때 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xml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상의 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‘/’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도 </a:t>
            </a:r>
            <a:r>
              <a:rPr lang="ko-KR" altLang="en-US" dirty="0" err="1">
                <a:solidFill>
                  <a:srgbClr val="333333"/>
                </a:solidFill>
                <a:latin typeface="Apple SD Gothic Neo"/>
              </a:rPr>
              <a:t>잘려나가서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 에러가 생긴다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.)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C92099-C462-4AB1-B637-E4C8481A1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168" y="1224793"/>
            <a:ext cx="4190742" cy="35521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D12A53-4B95-4D6C-A79F-E5938CD8E56A}"/>
              </a:ext>
            </a:extLst>
          </p:cNvPr>
          <p:cNvSpPr/>
          <p:nvPr/>
        </p:nvSpPr>
        <p:spPr>
          <a:xfrm>
            <a:off x="3875714" y="1674394"/>
            <a:ext cx="3951798" cy="565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6D55EA-701F-4C20-BE7D-8A6D8AC55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40" y="1165179"/>
            <a:ext cx="3158176" cy="4615347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082039-0345-43F1-9C84-1C099B0FB921}"/>
              </a:ext>
            </a:extLst>
          </p:cNvPr>
          <p:cNvCxnSpPr>
            <a:cxnSpLocks/>
          </p:cNvCxnSpPr>
          <p:nvPr/>
        </p:nvCxnSpPr>
        <p:spPr>
          <a:xfrm flipH="1">
            <a:off x="3417576" y="1905920"/>
            <a:ext cx="45534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7C86DF-8966-4417-98DC-78CB702168EC}"/>
              </a:ext>
            </a:extLst>
          </p:cNvPr>
          <p:cNvSpPr/>
          <p:nvPr/>
        </p:nvSpPr>
        <p:spPr>
          <a:xfrm>
            <a:off x="3872918" y="2597398"/>
            <a:ext cx="891695" cy="2179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5863A2-5A1C-4C0F-9788-CFC58ABB7547}"/>
              </a:ext>
            </a:extLst>
          </p:cNvPr>
          <p:cNvCxnSpPr>
            <a:cxnSpLocks/>
          </p:cNvCxnSpPr>
          <p:nvPr/>
        </p:nvCxnSpPr>
        <p:spPr>
          <a:xfrm flipH="1">
            <a:off x="2139193" y="3853984"/>
            <a:ext cx="173372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74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2264" y="1490575"/>
            <a:ext cx="3250253" cy="3876849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</a:rPr>
              <a:t>strMsg</a:t>
            </a:r>
            <a:r>
              <a:rPr lang="ko-KR" altLang="en-US" dirty="0">
                <a:solidFill>
                  <a:srgbClr val="000000"/>
                </a:solidFill>
              </a:rPr>
              <a:t>의 값을 우선 </a:t>
            </a:r>
            <a:r>
              <a:rPr lang="en-US" altLang="ko-KR" dirty="0">
                <a:solidFill>
                  <a:srgbClr val="000000"/>
                </a:solidFill>
              </a:rPr>
              <a:t>‘~’</a:t>
            </a:r>
            <a:r>
              <a:rPr lang="ko-KR" altLang="en-US" dirty="0">
                <a:solidFill>
                  <a:srgbClr val="000000"/>
                </a:solidFill>
              </a:rPr>
              <a:t>로 </a:t>
            </a:r>
            <a:r>
              <a:rPr lang="en-US" altLang="ko-KR" dirty="0">
                <a:solidFill>
                  <a:srgbClr val="000000"/>
                </a:solidFill>
              </a:rPr>
              <a:t>split</a:t>
            </a:r>
            <a:r>
              <a:rPr lang="ko-KR" altLang="en-US" dirty="0">
                <a:solidFill>
                  <a:srgbClr val="000000"/>
                </a:solidFill>
              </a:rPr>
              <a:t>하여 날짜별로 나누고 배열에 저장한다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</a:rPr>
              <a:t>‘~’</a:t>
            </a:r>
            <a:r>
              <a:rPr lang="ko-KR" altLang="en-US" dirty="0">
                <a:solidFill>
                  <a:srgbClr val="000000"/>
                </a:solidFill>
              </a:rPr>
              <a:t>로 </a:t>
            </a:r>
            <a:r>
              <a:rPr lang="en-US" altLang="ko-KR" dirty="0">
                <a:solidFill>
                  <a:srgbClr val="000000"/>
                </a:solidFill>
              </a:rPr>
              <a:t>split</a:t>
            </a:r>
            <a:r>
              <a:rPr lang="ko-KR" altLang="en-US" dirty="0">
                <a:solidFill>
                  <a:srgbClr val="000000"/>
                </a:solidFill>
              </a:rPr>
              <a:t>하여 저장해둔 배열을 다시 </a:t>
            </a:r>
            <a:r>
              <a:rPr lang="en-US" altLang="ko-KR" dirty="0">
                <a:solidFill>
                  <a:srgbClr val="000000"/>
                </a:solidFill>
              </a:rPr>
              <a:t>‘,’</a:t>
            </a:r>
            <a:r>
              <a:rPr lang="ko-KR" altLang="en-US" dirty="0">
                <a:solidFill>
                  <a:srgbClr val="000000"/>
                </a:solidFill>
              </a:rPr>
              <a:t>로 나누어 배열에 저장한다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기상청</a:t>
            </a:r>
            <a:r>
              <a:rPr lang="en-US" altLang="ko-KR" dirty="0">
                <a:solidFill>
                  <a:srgbClr val="000000"/>
                </a:solidFill>
              </a:rPr>
              <a:t>xml</a:t>
            </a:r>
            <a:r>
              <a:rPr lang="ko-KR" altLang="en-US" dirty="0">
                <a:solidFill>
                  <a:srgbClr val="000000"/>
                </a:solidFill>
              </a:rPr>
              <a:t>상 </a:t>
            </a:r>
            <a:r>
              <a:rPr lang="en-US" altLang="ko-KR" dirty="0">
                <a:solidFill>
                  <a:srgbClr val="000000"/>
                </a:solidFill>
              </a:rPr>
              <a:t>6</a:t>
            </a:r>
            <a:r>
              <a:rPr lang="ko-KR" altLang="en-US" dirty="0">
                <a:solidFill>
                  <a:srgbClr val="000000"/>
                </a:solidFill>
              </a:rPr>
              <a:t>일 후의 </a:t>
            </a:r>
            <a:r>
              <a:rPr lang="ko-KR" altLang="en-US" dirty="0" err="1">
                <a:solidFill>
                  <a:srgbClr val="000000"/>
                </a:solidFill>
              </a:rPr>
              <a:t>날씨까지만</a:t>
            </a:r>
            <a:r>
              <a:rPr lang="ko-KR" altLang="en-US" dirty="0">
                <a:solidFill>
                  <a:srgbClr val="000000"/>
                </a:solidFill>
              </a:rPr>
              <a:t> 나와있으므로 </a:t>
            </a:r>
            <a:r>
              <a:rPr lang="en-US" altLang="ko-KR" dirty="0">
                <a:solidFill>
                  <a:srgbClr val="000000"/>
                </a:solidFill>
              </a:rPr>
              <a:t>6</a:t>
            </a:r>
            <a:r>
              <a:rPr lang="ko-KR" altLang="en-US" dirty="0">
                <a:solidFill>
                  <a:srgbClr val="000000"/>
                </a:solidFill>
              </a:rPr>
              <a:t>개의 날짜 배열에 해당하는 정보 값을 </a:t>
            </a:r>
            <a:r>
              <a:rPr lang="en-US" altLang="ko-KR" dirty="0">
                <a:solidFill>
                  <a:srgbClr val="000000"/>
                </a:solidFill>
              </a:rPr>
              <a:t>Label</a:t>
            </a:r>
            <a:r>
              <a:rPr lang="ko-KR" altLang="en-US" dirty="0">
                <a:solidFill>
                  <a:srgbClr val="000000"/>
                </a:solidFill>
              </a:rPr>
              <a:t>에 뿌려서 날씨정보를 나타낸다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0E21CA-1E6A-4020-8E83-A007E5B77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3" y="587230"/>
            <a:ext cx="2676397" cy="5841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661142-5A06-440A-929F-C121920EB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88" y="829440"/>
            <a:ext cx="4054126" cy="51991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DD9C47-0A6D-4008-9F76-330D919CDB68}"/>
              </a:ext>
            </a:extLst>
          </p:cNvPr>
          <p:cNvSpPr/>
          <p:nvPr/>
        </p:nvSpPr>
        <p:spPr>
          <a:xfrm>
            <a:off x="3691156" y="3280095"/>
            <a:ext cx="3741490" cy="2634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033C612-F319-41DC-B8A5-E52DB7F8A93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43613" y="4597167"/>
            <a:ext cx="5475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950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직사각형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6" name="그림 개체 틀 5" descr="젊은 남성이 글쓰기 중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68" y="-25166"/>
            <a:ext cx="12191998" cy="68579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rtl="0">
              <a:lnSpc>
                <a:spcPct val="90000"/>
              </a:lnSpc>
            </a:pP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아이디</a:t>
            </a:r>
            <a:r>
              <a:rPr lang="en-US" altLang="ko-KR" sz="48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br>
              <a:rPr lang="en-US" altLang="ko-KR" sz="4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ko-KR" altLang="en-US" sz="4800" dirty="0" err="1">
                <a:solidFill>
                  <a:schemeClr val="bg2">
                    <a:lumMod val="50000"/>
                  </a:schemeClr>
                </a:solidFill>
              </a:rPr>
              <a:t>저장록</a:t>
            </a:r>
            <a:endParaRPr lang="ko-KR" alt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92A19B-4F6F-4C4B-878A-CE77743D6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7" y="2363117"/>
            <a:ext cx="4857750" cy="3876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417567-7A8B-47F7-AE38-DF001EA18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792" y="228381"/>
            <a:ext cx="4417976" cy="26658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53A6C1-8D1A-4D4A-9D25-345A502AA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792" y="2894202"/>
            <a:ext cx="4229839" cy="379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18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4" name="그림 3" descr="노트북을 가지고 있고 헤드폰을 착용하고 있는 남자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152934-9E6D-4B2E-A680-51F2EBC7A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596" y="96726"/>
            <a:ext cx="5260550" cy="66645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C7CCCB-78CC-4D8F-BD11-9514B0F99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66" y="96726"/>
            <a:ext cx="4826726" cy="66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21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4" name="그림 3" descr="노트북을 가지고 있고 헤드폰을 착용하고 있는 남자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0DD107-EEDE-40D3-8F96-B24E818E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11" y="300785"/>
            <a:ext cx="3615784" cy="4551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79BC18-CA7C-4213-B225-DB8EBF86C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511" y="4851812"/>
            <a:ext cx="6220191" cy="16543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4FC1A0-DDD7-4B0F-8CE8-3F0703C66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619" y="194041"/>
            <a:ext cx="4009735" cy="6455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0CF490-C59E-419E-93D9-3400EBE53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107" y="2305192"/>
            <a:ext cx="25527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82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작업하는 사람 그룹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프로그램 실행화면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FE632C-5C35-4109-B082-F749F6AD7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818008"/>
            <a:ext cx="70389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88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9376" y="2052638"/>
            <a:ext cx="3250253" cy="3876849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저장 시켜 놓은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아이디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/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비번 </a:t>
            </a:r>
            <a:r>
              <a:rPr lang="ko-KR" altLang="en-US" dirty="0" err="1">
                <a:solidFill>
                  <a:srgbClr val="333333"/>
                </a:solidFill>
                <a:latin typeface="Apple SD Gothic Neo"/>
              </a:rPr>
              <a:t>저장록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Apple SD Gothic Neo"/>
              </a:rPr>
              <a:t>dir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데이터가 있으면 실행 시 불러온다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불러온 데이터 중 첫번째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데이터값을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보여준다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B1A388-7743-4242-99A6-AB862A37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38" y="438150"/>
            <a:ext cx="4829042" cy="29098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AC890E-558D-407C-BACD-BAE4DD16E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38" y="3509964"/>
            <a:ext cx="5626501" cy="28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77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99813" y="1338875"/>
            <a:ext cx="3250253" cy="4729861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추가 버튼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클릭시</a:t>
            </a:r>
            <a:r>
              <a:rPr lang="ko-KR" altLang="en-US" dirty="0">
                <a:solidFill>
                  <a:srgbClr val="333333"/>
                </a:solidFill>
                <a:latin typeface="+mn-ea"/>
                <a:ea typeface="+mn-ea"/>
              </a:rPr>
              <a:t> 데이터</a:t>
            </a:r>
            <a:r>
              <a:rPr lang="en-US" altLang="ko-KR" dirty="0" err="1">
                <a:solidFill>
                  <a:srgbClr val="333333"/>
                </a:solidFill>
                <a:latin typeface="+mn-ea"/>
                <a:ea typeface="+mn-ea"/>
              </a:rPr>
              <a:t>t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xtbox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값이 공백이면 추가 버튼의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text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입력</a:t>
            </a:r>
            <a:r>
              <a:rPr lang="en-US" altLang="ko-KR" dirty="0">
                <a:solidFill>
                  <a:srgbClr val="333333"/>
                </a:solidFill>
                <a:latin typeface="+mn-ea"/>
                <a:ea typeface="+mn-ea"/>
              </a:rPr>
              <a:t>‘</a:t>
            </a:r>
            <a:r>
              <a:rPr lang="ko-KR" altLang="en-US" dirty="0">
                <a:solidFill>
                  <a:srgbClr val="333333"/>
                </a:solidFill>
                <a:latin typeface="+mn-ea"/>
                <a:ea typeface="+mn-ea"/>
              </a:rPr>
              <a:t>으로 변경한다</a:t>
            </a:r>
            <a:r>
              <a:rPr lang="en-US" altLang="ko-KR" dirty="0">
                <a:solidFill>
                  <a:srgbClr val="333333"/>
                </a:solidFill>
                <a:latin typeface="+mn-ea"/>
                <a:ea typeface="+mn-ea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333333"/>
                </a:solidFill>
                <a:latin typeface="Apple SD Gothic Neo"/>
              </a:rPr>
              <a:t>데이터값을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 입력한 후 입력 버튼을 클릭하면 </a:t>
            </a:r>
            <a:r>
              <a:rPr lang="en-US" altLang="ko-KR" dirty="0" err="1">
                <a:solidFill>
                  <a:srgbClr val="333333"/>
                </a:solidFill>
                <a:latin typeface="Apple SD Gothic Neo"/>
              </a:rPr>
              <a:t>datagridview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에 즉시 표시하고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데이터의 값들을 </a:t>
            </a:r>
            <a:r>
              <a:rPr lang="en-US" altLang="ko-KR" dirty="0" err="1">
                <a:solidFill>
                  <a:srgbClr val="333333"/>
                </a:solidFill>
                <a:latin typeface="Apple SD Gothic Neo"/>
              </a:rPr>
              <a:t>IdPw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클래스의 </a:t>
            </a:r>
            <a:r>
              <a:rPr lang="ko-KR" altLang="en-US" dirty="0" err="1">
                <a:solidFill>
                  <a:srgbClr val="333333"/>
                </a:solidFill>
                <a:latin typeface="Apple SD Gothic Neo"/>
              </a:rPr>
              <a:t>인덱스값에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 저장한다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208C4-C55D-485F-81DA-8A7130CA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9" y="528506"/>
            <a:ext cx="3459758" cy="5985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BBB72E-4BD6-41FC-A0E9-FA9269D6C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770" y="393514"/>
            <a:ext cx="2321697" cy="1890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694A64-F6B1-4C8D-91F4-E0DA954ED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770" y="2522419"/>
            <a:ext cx="2321698" cy="1890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D8B566-EE7D-441A-AC4D-D7A9D984A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770" y="4611706"/>
            <a:ext cx="2321697" cy="189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6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7513" y="2497538"/>
            <a:ext cx="3250253" cy="1862924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저장버튼 클릭 시 입력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수정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삭제하며 변경된 인덱스 값들을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dir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에 저장한다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또한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등록수를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증가시킨다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E897B-A971-4F0F-8883-5B6B06C4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46" y="335560"/>
            <a:ext cx="3903096" cy="3239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2C2076-E968-420B-8837-1B41B0E8F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083" y="3575284"/>
            <a:ext cx="3638822" cy="29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30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2264" y="1490575"/>
            <a:ext cx="3250253" cy="3876849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메뉴의 파일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&gt;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끝내기  클릭 시 프로그램 종료</a:t>
            </a: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메뉴의 도구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&gt;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백업 클릭 시 백업실행</a:t>
            </a:r>
            <a:endParaRPr lang="en-US" altLang="ko-KR" dirty="0">
              <a:solidFill>
                <a:srgbClr val="333333"/>
              </a:solidFill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+mn-ea"/>
                <a:ea typeface="+mn-ea"/>
              </a:rPr>
              <a:t>백업 시 데이터를 저장된 </a:t>
            </a:r>
            <a:r>
              <a:rPr lang="en-US" altLang="ko-KR" dirty="0" err="1">
                <a:solidFill>
                  <a:srgbClr val="333333"/>
                </a:solidFill>
                <a:latin typeface="+mn-ea"/>
                <a:ea typeface="+mn-ea"/>
              </a:rPr>
              <a:t>dir</a:t>
            </a:r>
            <a:r>
              <a:rPr lang="ko-KR" altLang="en-US" dirty="0">
                <a:solidFill>
                  <a:srgbClr val="333333"/>
                </a:solidFill>
                <a:latin typeface="+mn-ea"/>
                <a:ea typeface="+mn-ea"/>
              </a:rPr>
              <a:t>을 복사하여 </a:t>
            </a:r>
            <a:r>
              <a:rPr lang="en-US" altLang="ko-KR" dirty="0">
                <a:solidFill>
                  <a:srgbClr val="333333"/>
                </a:solidFill>
                <a:latin typeface="+mn-ea"/>
                <a:ea typeface="+mn-ea"/>
              </a:rPr>
              <a:t>txt</a:t>
            </a:r>
            <a:r>
              <a:rPr lang="ko-KR" altLang="en-US" dirty="0">
                <a:solidFill>
                  <a:srgbClr val="333333"/>
                </a:solidFill>
                <a:latin typeface="+mn-ea"/>
                <a:ea typeface="+mn-ea"/>
              </a:rPr>
              <a:t>파일로 백업 날짜와 함께 저장된다</a:t>
            </a:r>
            <a:r>
              <a:rPr lang="en-US" altLang="ko-KR" dirty="0">
                <a:solidFill>
                  <a:srgbClr val="333333"/>
                </a:solidFill>
                <a:latin typeface="+mn-ea"/>
                <a:ea typeface="+mn-ea"/>
              </a:rPr>
              <a:t>.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EE66B-6DEB-4DD6-BA67-571FDE0BC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" y="1168013"/>
            <a:ext cx="4049741" cy="4326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65A090-A65F-4032-A648-DB20976E4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900" y="709061"/>
            <a:ext cx="2901485" cy="23808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043F88-D8F2-4A3D-97A9-C2444577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3899" y="3681458"/>
            <a:ext cx="2901485" cy="2346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D570B1-FFE2-4B46-8858-EF719F3B0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6647" y="4270635"/>
            <a:ext cx="2901485" cy="105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53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5486" y="2748925"/>
            <a:ext cx="3250253" cy="1042900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셀 선택 시 선택된 셀의 데이터 인덱스 값을 데이터 입력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txtbox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에 나타낸다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E19788-54C9-4CB1-B360-D20300844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41" y="1585911"/>
            <a:ext cx="5410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85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3934" y="1142461"/>
            <a:ext cx="3250253" cy="4862528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선택된 셀의 인덱스 값이 바뀌었을 시에 클릭하면 변경된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인덱스값으로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기존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인덱스값을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변경한다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삭제 버튼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클릭시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현재 선택된 인덱스 값들을 메모리상에서 삭제한다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위 두 이벤트는 실행 후 저장버튼을 클릭시에만 완전히 적용된다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59363-DB3D-4367-91A8-114AC32F7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11" y="701817"/>
            <a:ext cx="6025159" cy="4179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7604AD-5AD9-43A0-9217-63F549EE7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986" y="504896"/>
            <a:ext cx="2424769" cy="19713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4F8772-88A6-44A0-BDB5-FE8E6F8AA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118" y="496506"/>
            <a:ext cx="2420710" cy="19713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BA175F-4DC8-41CF-870F-1A1A2D023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8517" y="4251415"/>
            <a:ext cx="2694966" cy="21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30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88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74209" y="1247632"/>
            <a:ext cx="3250253" cy="4674996"/>
          </a:xfrm>
        </p:spPr>
        <p:txBody>
          <a:bodyPr rtlCol="0">
            <a:normAutofit lnSpcReduction="10000"/>
          </a:bodyPr>
          <a:lstStyle/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인덱스의 처음 값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마지막 값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현재 인덱스의 이전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값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다음 값을 보여주는 버튼이다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검색어를 입력 후 검색 버튼을 클릭하면 입력 값의 쿼리가 존재하는 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</a:rPr>
              <a:t>데이터그리드뷰를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보여준다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8D075-8119-4F9D-8011-22F340F3A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24" y="447608"/>
            <a:ext cx="3303481" cy="59627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689572-D3BD-4F1A-8CE4-889660958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591" y="1511907"/>
            <a:ext cx="2200275" cy="257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49630D-ABD3-4398-9499-30A6397FF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740" y="5801270"/>
            <a:ext cx="20859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9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작업하는 사람 그룹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17" y="122477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프로그램 실행영상</a:t>
            </a:r>
          </a:p>
        </p:txBody>
      </p:sp>
      <p:pic>
        <p:nvPicPr>
          <p:cNvPr id="3" name="bandicam 2021-12-01 21-44-00-347">
            <a:hlinkClick r:id="" action="ppaction://media"/>
            <a:extLst>
              <a:ext uri="{FF2B5EF4-FFF2-40B4-BE49-F238E27FC236}">
                <a16:creationId xmlns:a16="http://schemas.microsoft.com/office/drawing/2014/main" id="{E7E57BB9-D95E-46C5-8271-FAF78DFE2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55891" y="1235565"/>
            <a:ext cx="5544657" cy="45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1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 useBgFill="1">
        <p:nvSpPr>
          <p:cNvPr id="108" name="직사각형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직선 연결선(S)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(S)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(S)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10" name="그림 개체 틀 9" descr="테이블에 있는 노트북 및 노트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83000"/>
              </a:lnSpc>
            </a:pPr>
            <a:r>
              <a:rPr lang="ko-KR" altLang="en-US" sz="4400" cap="all" spc="-100" dirty="0"/>
              <a:t>감사합니다</a:t>
            </a:r>
            <a:r>
              <a:rPr lang="en-US" altLang="ko-KR" sz="4400" cap="all" spc="-100" dirty="0"/>
              <a:t>!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500" spc="80" dirty="0">
                <a:solidFill>
                  <a:schemeClr val="tx1">
                    <a:lumMod val="75000"/>
                  </a:schemeClr>
                </a:solidFill>
              </a:rPr>
              <a:t>컴퓨터정보학부</a:t>
            </a:r>
            <a:endParaRPr lang="en-US" altLang="ko-KR" sz="1500" spc="80" dirty="0">
              <a:solidFill>
                <a:schemeClr val="tx1">
                  <a:lumMod val="75000"/>
                </a:schemeClr>
              </a:solidFill>
            </a:endParaRPr>
          </a:p>
          <a:p>
            <a:pPr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500" spc="80" dirty="0">
                <a:solidFill>
                  <a:schemeClr val="tx1">
                    <a:lumMod val="75000"/>
                  </a:schemeClr>
                </a:solidFill>
              </a:rPr>
              <a:t>201730206 </a:t>
            </a:r>
            <a:r>
              <a:rPr lang="ko-KR" altLang="en-US" sz="1500" spc="80" dirty="0">
                <a:solidFill>
                  <a:schemeClr val="tx1">
                    <a:lumMod val="75000"/>
                  </a:schemeClr>
                </a:solidFill>
              </a:rPr>
              <a:t>김준범</a:t>
            </a:r>
            <a:r>
              <a:rPr lang="en-US" altLang="ko-KR" sz="1500" spc="80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직사각형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6" name="그림 개체 틀 5" descr="젊은 남성이 글쓰기 중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사용자 </a:t>
            </a:r>
            <a:br>
              <a:rPr lang="en-US" altLang="ko-KR" sz="4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공부시간 기록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A9B911-5D30-40CD-9177-BCF13AE6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42" y="2445851"/>
            <a:ext cx="4443910" cy="36442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2E2F90A-350D-441E-8426-F7554E081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02" y="237743"/>
            <a:ext cx="4835729" cy="49201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248254-A6E6-4EBE-9661-7138D73EC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01" y="5144657"/>
            <a:ext cx="4835729" cy="1320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3DA8DA-DF38-45FB-B3BD-15F81145B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193" y="935101"/>
            <a:ext cx="2170207" cy="24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83068" y="574562"/>
            <a:ext cx="3144774" cy="2739090"/>
          </a:xfrm>
        </p:spPr>
        <p:txBody>
          <a:bodyPr rtlCol="0">
            <a:normAutofit fontScale="85000" lnSpcReduction="10000"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 err="1"/>
              <a:t>ComboBox</a:t>
            </a:r>
            <a:r>
              <a:rPr lang="ko-KR" altLang="en-US" dirty="0"/>
              <a:t>에 사용자 이름을 입력하고 공부시작 버튼을 클릭하면</a:t>
            </a:r>
            <a:r>
              <a:rPr lang="en-US" altLang="ko-KR" dirty="0"/>
              <a:t>, </a:t>
            </a:r>
            <a:r>
              <a:rPr lang="en-US" altLang="ko-KR" dirty="0" err="1"/>
              <a:t>ArrayList</a:t>
            </a:r>
            <a:r>
              <a:rPr lang="ko-KR" altLang="en-US" dirty="0"/>
              <a:t>를 이용하여 </a:t>
            </a:r>
            <a:r>
              <a:rPr lang="en-US" altLang="ko-KR" dirty="0" err="1"/>
              <a:t>ComboBox</a:t>
            </a:r>
            <a:r>
              <a:rPr lang="ko-KR" altLang="en-US" dirty="0"/>
              <a:t>목록으로 담긴다</a:t>
            </a:r>
            <a:r>
              <a:rPr lang="en-US" altLang="ko-KR" dirty="0"/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리스트에 클릭이벤트 시작 시간도 저장되어</a:t>
            </a:r>
            <a:r>
              <a:rPr lang="en-US" altLang="ko-KR" dirty="0"/>
              <a:t>, </a:t>
            </a:r>
            <a:r>
              <a:rPr lang="ko-KR" altLang="en-US" dirty="0"/>
              <a:t>클릭 시 저장된 이름과 공부시작 시간을 불러와 </a:t>
            </a:r>
            <a:r>
              <a:rPr lang="en-US" altLang="ko-KR" dirty="0" err="1"/>
              <a:t>ListBox</a:t>
            </a:r>
            <a:r>
              <a:rPr lang="ko-KR" altLang="en-US" dirty="0"/>
              <a:t>에 출력한다</a:t>
            </a:r>
            <a:r>
              <a:rPr lang="en-US" altLang="ko-KR" dirty="0"/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이미 </a:t>
            </a:r>
            <a:r>
              <a:rPr lang="en-US" altLang="ko-KR" dirty="0" err="1"/>
              <a:t>ComboBox</a:t>
            </a:r>
            <a:r>
              <a:rPr lang="ko-KR" altLang="en-US" dirty="0"/>
              <a:t>목록에 존재하는 사용자의 중복을 막기 위해 </a:t>
            </a:r>
            <a:r>
              <a:rPr lang="en-US" altLang="ko-KR" dirty="0"/>
              <a:t>if</a:t>
            </a:r>
            <a:r>
              <a:rPr lang="ko-KR" altLang="en-US" dirty="0"/>
              <a:t>문을 활용한다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2FAD2D-5C03-4371-BD0A-6C6EDB50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93" y="332457"/>
            <a:ext cx="3200400" cy="261937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FD891E3-E558-42B1-B35C-30245333F319}"/>
              </a:ext>
            </a:extLst>
          </p:cNvPr>
          <p:cNvSpPr/>
          <p:nvPr/>
        </p:nvSpPr>
        <p:spPr>
          <a:xfrm>
            <a:off x="3731223" y="1316896"/>
            <a:ext cx="518283" cy="64595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9BFE9D-2305-41B7-86E1-029585F0F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18169"/>
            <a:ext cx="3200400" cy="26098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63AA61-6AB3-47E1-902C-149818345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442" y="3401997"/>
            <a:ext cx="3200400" cy="2571750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C8911E4-5F3A-4E91-AD46-CEBE41F35310}"/>
              </a:ext>
            </a:extLst>
          </p:cNvPr>
          <p:cNvSpPr/>
          <p:nvPr/>
        </p:nvSpPr>
        <p:spPr>
          <a:xfrm>
            <a:off x="7914872" y="3979921"/>
            <a:ext cx="518283" cy="2061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7A1D0DA-B6A8-4CF8-BBCF-B94E17DD7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52" y="3427164"/>
            <a:ext cx="7565094" cy="31661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82625C-290C-4D1B-B986-33DC27DE9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080" y="2964501"/>
            <a:ext cx="2552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891944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9512" y="1740631"/>
            <a:ext cx="3144774" cy="3759383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공부종료 버튼 클릭 시 선택한 </a:t>
            </a:r>
            <a:r>
              <a:rPr lang="en-US" altLang="ko-KR" dirty="0" err="1"/>
              <a:t>ComboBox</a:t>
            </a:r>
            <a:r>
              <a:rPr lang="ko-KR" altLang="en-US" dirty="0"/>
              <a:t>의 리스트 데이터를 삭제하고</a:t>
            </a:r>
            <a:r>
              <a:rPr lang="en-US" altLang="ko-KR" dirty="0"/>
              <a:t>, </a:t>
            </a:r>
            <a:r>
              <a:rPr lang="en-US" altLang="ko-KR" dirty="0" err="1"/>
              <a:t>GetStudyingTime</a:t>
            </a:r>
            <a:r>
              <a:rPr lang="ko-KR" altLang="en-US" dirty="0"/>
              <a:t>메서드를 이용하여 공부시작시간과 공부종료시간의 차를 계산하여</a:t>
            </a:r>
            <a:r>
              <a:rPr lang="en-US" altLang="ko-KR" dirty="0"/>
              <a:t>, </a:t>
            </a:r>
            <a:r>
              <a:rPr lang="en-US" altLang="ko-KR" dirty="0" err="1"/>
              <a:t>MessageBox</a:t>
            </a:r>
            <a:r>
              <a:rPr lang="ko-KR" altLang="en-US" dirty="0"/>
              <a:t>로 보여준다</a:t>
            </a:r>
            <a:r>
              <a:rPr lang="en-US" altLang="ko-KR" dirty="0"/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또한 </a:t>
            </a:r>
            <a:r>
              <a:rPr lang="en-US" altLang="ko-KR" dirty="0" err="1"/>
              <a:t>ListBox</a:t>
            </a:r>
            <a:r>
              <a:rPr lang="ko-KR" altLang="en-US" dirty="0"/>
              <a:t>에도</a:t>
            </a:r>
            <a:r>
              <a:rPr lang="en-US" altLang="ko-KR" dirty="0" err="1"/>
              <a:t>MessageBox</a:t>
            </a:r>
            <a:r>
              <a:rPr lang="ko-KR" altLang="en-US" dirty="0"/>
              <a:t>와 동일한 내용을 기록한다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6A8BC9-380C-4620-AA26-2CA670B8E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37" y="1117310"/>
            <a:ext cx="2452243" cy="19762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5CDEFD-07C4-420B-8F3B-30408B1EB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90" y="3764471"/>
            <a:ext cx="2477539" cy="19762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9FB883-8726-4EDD-B5E4-F3C1F7408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314" y="1079557"/>
            <a:ext cx="5330092" cy="46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1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직사각형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pic>
        <p:nvPicPr>
          <p:cNvPr id="6" name="그림 개체 틀 5" descr="젊은 남성이 글쓰기 중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4800" dirty="0">
                <a:solidFill>
                  <a:schemeClr val="bg2">
                    <a:lumMod val="50000"/>
                  </a:schemeClr>
                </a:solidFill>
              </a:rPr>
              <a:t>검색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C94786-5E73-47D7-94F3-810BEC86B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14" y="2445851"/>
            <a:ext cx="3286125" cy="1266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15267F-EEC9-4367-B67F-F2FBB9CF7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974" y="1523068"/>
            <a:ext cx="6028626" cy="36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4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27222" y="516370"/>
            <a:ext cx="3144774" cy="4299442"/>
          </a:xfrm>
        </p:spPr>
        <p:txBody>
          <a:bodyPr rtlCol="0">
            <a:normAutofit/>
          </a:bodyPr>
          <a:lstStyle/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 err="1"/>
              <a:t>PictureBox</a:t>
            </a:r>
            <a:r>
              <a:rPr lang="ko-KR" altLang="en-US" dirty="0"/>
              <a:t>에 이미지를 넣기 위해 </a:t>
            </a:r>
            <a:r>
              <a:rPr lang="en-US" altLang="ko-KR" dirty="0" err="1"/>
              <a:t>ImageLocation</a:t>
            </a:r>
            <a:r>
              <a:rPr lang="ko-KR" altLang="en-US" dirty="0"/>
              <a:t>에 원하는 사이트의 로고 </a:t>
            </a:r>
            <a:r>
              <a:rPr lang="en-US" altLang="ko-KR" dirty="0"/>
              <a:t>URL</a:t>
            </a:r>
            <a:r>
              <a:rPr lang="ko-KR" altLang="en-US" dirty="0"/>
              <a:t>을 입력한다</a:t>
            </a:r>
            <a:r>
              <a:rPr lang="en-US" altLang="ko-KR" dirty="0"/>
              <a:t>.</a:t>
            </a:r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16000" indent="-216000" rtl="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 err="1"/>
              <a:t>RadioButton</a:t>
            </a:r>
            <a:r>
              <a:rPr lang="ko-KR" altLang="en-US" dirty="0"/>
              <a:t>으로 사이트 선택을 할 수 있으며</a:t>
            </a:r>
            <a:r>
              <a:rPr lang="en-US" altLang="ko-KR" dirty="0"/>
              <a:t>, </a:t>
            </a:r>
            <a:r>
              <a:rPr lang="en-US" altLang="ko-KR" sz="1800" dirty="0" err="1"/>
              <a:t>System.Diagnostics.Process.Start</a:t>
            </a:r>
            <a:r>
              <a:rPr lang="ko-KR" altLang="en-US" sz="1800" dirty="0"/>
              <a:t>를 이용해 검색 사이트의 검색 쿼리</a:t>
            </a:r>
            <a:r>
              <a:rPr lang="en-US" altLang="ko-KR" sz="1800" dirty="0"/>
              <a:t>URL</a:t>
            </a:r>
            <a:r>
              <a:rPr lang="ko-KR" altLang="en-US" sz="1800" dirty="0"/>
              <a:t>을 입력하여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TextBox</a:t>
            </a:r>
            <a:r>
              <a:rPr lang="ko-KR" altLang="en-US" sz="1800" dirty="0"/>
              <a:t>에 검색어를 입력 후 검색 버튼 클릭 시 바로 해당 사이트의 검색 결과를 볼 수 있다</a:t>
            </a:r>
            <a:r>
              <a:rPr lang="en-US" altLang="ko-KR" sz="1800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B69349-1989-4C68-BCA0-1126E0090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21" y="440869"/>
            <a:ext cx="6691356" cy="399645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C092D8F-68C1-4A73-AFA9-3D8301E2601C}"/>
              </a:ext>
            </a:extLst>
          </p:cNvPr>
          <p:cNvSpPr/>
          <p:nvPr/>
        </p:nvSpPr>
        <p:spPr>
          <a:xfrm>
            <a:off x="7633982" y="729841"/>
            <a:ext cx="793240" cy="24328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90BCCE3-BE61-4876-98A4-5B39CFFBE798}"/>
              </a:ext>
            </a:extLst>
          </p:cNvPr>
          <p:cNvSpPr/>
          <p:nvPr/>
        </p:nvSpPr>
        <p:spPr>
          <a:xfrm>
            <a:off x="7633982" y="2317457"/>
            <a:ext cx="793240" cy="24328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554FD0-33D7-4427-90DD-469A5D71E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21" y="4815812"/>
            <a:ext cx="3228975" cy="1285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161B33-F3B9-4376-91E0-6FCD9B1DC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418" y="4489700"/>
            <a:ext cx="2696099" cy="1980954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46A32DA-F6F3-48D4-8C90-0879DECA1708}"/>
              </a:ext>
            </a:extLst>
          </p:cNvPr>
          <p:cNvSpPr/>
          <p:nvPr/>
        </p:nvSpPr>
        <p:spPr>
          <a:xfrm>
            <a:off x="3982835" y="5404027"/>
            <a:ext cx="438915" cy="10944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59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01_TF89747358_Win32.potx" id="{99045C99-A092-4799-A1DF-BBAB0348F300}" vid="{57A94A86-7384-41F8-833E-9850011FFB8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5E4A76-0180-4CD0-B081-82F74A33613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교육 과정 프레젠테이션</Template>
  <TotalTime>1371</TotalTime>
  <Words>1244</Words>
  <Application>Microsoft Office PowerPoint</Application>
  <PresentationFormat>와이드스크린</PresentationFormat>
  <Paragraphs>222</Paragraphs>
  <Slides>48</Slides>
  <Notes>48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Apple SD Gothic Neo</vt:lpstr>
      <vt:lpstr>돋움체</vt:lpstr>
      <vt:lpstr>맑은 고딕</vt:lpstr>
      <vt:lpstr>Arial</vt:lpstr>
      <vt:lpstr>Garamond</vt:lpstr>
      <vt:lpstr>SavonVTI</vt:lpstr>
      <vt:lpstr>자습 도구 모음  프로그램</vt:lpstr>
      <vt:lpstr>프로그램 기능</vt:lpstr>
      <vt:lpstr>프로그램 기능</vt:lpstr>
      <vt:lpstr>프로그램 실행화면</vt:lpstr>
      <vt:lpstr>사용자  공부시간 기록</vt:lpstr>
      <vt:lpstr>PowerPoint 프레젠테이션</vt:lpstr>
      <vt:lpstr>PowerPoint 프레젠테이션</vt:lpstr>
      <vt:lpstr>검색 기능</vt:lpstr>
      <vt:lpstr>PowerPoint 프레젠테이션</vt:lpstr>
      <vt:lpstr>자주 사용 프로그램 바로가기</vt:lpstr>
      <vt:lpstr>PowerPoint 프레젠테이션</vt:lpstr>
      <vt:lpstr>화면 캡쳐</vt:lpstr>
      <vt:lpstr>PowerPoint 프레젠테이션</vt:lpstr>
      <vt:lpstr>PowerPoint 프레젠테이션</vt:lpstr>
      <vt:lpstr>이미지 자르기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스톱워치</vt:lpstr>
      <vt:lpstr>PowerPoint 프레젠테이션</vt:lpstr>
      <vt:lpstr>PowerPoint 프레젠테이션</vt:lpstr>
      <vt:lpstr>PowerPoint 프레젠테이션</vt:lpstr>
      <vt:lpstr>PowerPoint 프레젠테이션</vt:lpstr>
      <vt:lpstr>알람시계</vt:lpstr>
      <vt:lpstr>PowerPoint 프레젠테이션</vt:lpstr>
      <vt:lpstr>PowerPoint 프레젠테이션</vt:lpstr>
      <vt:lpstr>PowerPoint 프레젠테이션</vt:lpstr>
      <vt:lpstr>지역별  날씨 정보 확인</vt:lpstr>
      <vt:lpstr>PowerPoint 프레젠테이션</vt:lpstr>
      <vt:lpstr>PowerPoint 프레젠테이션</vt:lpstr>
      <vt:lpstr>PowerPoint 프레젠테이션</vt:lpstr>
      <vt:lpstr>아이디/비밀번호 저장록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프로그램 실행영상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자습 도구 모음  프로그램</dc:title>
  <dc:creator>김 준범</dc:creator>
  <cp:lastModifiedBy>김 준범</cp:lastModifiedBy>
  <cp:revision>30</cp:revision>
  <dcterms:created xsi:type="dcterms:W3CDTF">2021-11-27T08:34:15Z</dcterms:created>
  <dcterms:modified xsi:type="dcterms:W3CDTF">2022-05-30T16:34:51Z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